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60" r:id="rId3"/>
  </p:sldMasterIdLst>
  <p:sldIdLst>
    <p:sldId id="256" r:id="rId4"/>
    <p:sldId id="323" r:id="rId5"/>
    <p:sldId id="309" r:id="rId6"/>
    <p:sldId id="324" r:id="rId7"/>
    <p:sldId id="274" r:id="rId8"/>
    <p:sldId id="32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7223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728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3576668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Результаты</a:t>
            </a:r>
            <a:r>
              <a:rPr lang="ru-RU" sz="3600" b="1" baseline="0" dirty="0"/>
              <a:t> решения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639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132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8624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Результаты</a:t>
            </a:r>
            <a:r>
              <a:rPr lang="ru-RU" sz="3600" b="1" baseline="0" dirty="0"/>
              <a:t> решения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2787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881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Результаты</a:t>
            </a:r>
            <a:r>
              <a:rPr lang="ru-RU" sz="3600" b="1" baseline="0" dirty="0"/>
              <a:t> решения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094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9496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395364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Результаты</a:t>
            </a:r>
            <a:r>
              <a:rPr lang="ru-RU" sz="3600" b="1" baseline="0" dirty="0"/>
              <a:t> решения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775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931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282290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Результаты</a:t>
            </a:r>
            <a:r>
              <a:rPr lang="ru-RU" sz="3600" b="1" baseline="0" dirty="0"/>
              <a:t> решения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1234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176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254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49" r:id="rId4"/>
    <p:sldLayoutId id="2147483650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15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7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7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  <p:sldLayoutId id="2147483697" r:id="rId5"/>
    <p:sldLayoutId id="21474836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36483" y="252247"/>
            <a:ext cx="9869214" cy="319033"/>
          </a:xfrm>
        </p:spPr>
        <p:txBody>
          <a:bodyPr/>
          <a:lstStyle/>
          <a:p>
            <a:r>
              <a:rPr lang="ru-RU" b="1" dirty="0"/>
              <a:t>МБДОУ «Старобачатский детский сад общеразвивающего вида»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87923" y="677917"/>
            <a:ext cx="9051150" cy="409903"/>
          </a:xfrm>
        </p:spPr>
        <p:txBody>
          <a:bodyPr>
            <a:normAutofit/>
          </a:bodyPr>
          <a:lstStyle/>
          <a:p>
            <a:r>
              <a:rPr lang="ru-RU" b="1" dirty="0"/>
              <a:t>Баженова Валентина Васильевна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97012" y="1434662"/>
            <a:ext cx="7963511" cy="180655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Создание социально-педагогических условий для формирования духовно-нравственных ценностей личности ребенка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Разработка и апробация </a:t>
            </a:r>
            <a:r>
              <a:rPr lang="ru-RU" sz="3200" b="1" dirty="0" smtClean="0"/>
              <a:t>социально-педагогических условий для формирования  духовно-нравственных ценностей личности ребенка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54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Этап: </a:t>
            </a:r>
            <a:r>
              <a:rPr lang="ru-RU" dirty="0" smtClean="0"/>
              <a:t>аналитико-проектировочный 2019 - 2020 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828800" y="1361441"/>
            <a:ext cx="9210502" cy="1423324"/>
          </a:xfrm>
        </p:spPr>
        <p:txBody>
          <a:bodyPr>
            <a:noAutofit/>
          </a:bodyPr>
          <a:lstStyle/>
          <a:p>
            <a:pPr lvl="0" algn="just"/>
            <a:r>
              <a:rPr lang="ru-RU" sz="2600" dirty="0" smtClean="0"/>
              <a:t>Разработать и создать предметно-развивающую среду, направленную на создание социально-педагогических условий для формирования </a:t>
            </a:r>
            <a:r>
              <a:rPr lang="ru-RU" sz="2600" dirty="0">
                <a:solidFill>
                  <a:prstClr val="black"/>
                </a:solidFill>
              </a:rPr>
              <a:t>духовно-нравственных ценностей личности </a:t>
            </a:r>
            <a:r>
              <a:rPr lang="ru-RU" sz="2600" dirty="0" smtClean="0">
                <a:solidFill>
                  <a:prstClr val="black"/>
                </a:solidFill>
              </a:rPr>
              <a:t>ребенка</a:t>
            </a:r>
            <a:endParaRPr lang="ru-RU" sz="2600" dirty="0">
              <a:solidFill>
                <a:prstClr val="black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66822" y="3825025"/>
            <a:ext cx="11110475" cy="278121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 smtClean="0"/>
              <a:t>- Создана </a:t>
            </a:r>
            <a:r>
              <a:rPr lang="ru-RU" dirty="0"/>
              <a:t>предметно-развивающая среда, направленная на </a:t>
            </a:r>
            <a:r>
              <a:rPr lang="ru-RU" dirty="0" smtClean="0"/>
              <a:t>создание социально-педагогических условий для формирования </a:t>
            </a:r>
            <a:r>
              <a:rPr lang="ru-RU" dirty="0">
                <a:solidFill>
                  <a:prstClr val="black"/>
                </a:solidFill>
              </a:rPr>
              <a:t>духовно-нравственных ценностей личности ребенка</a:t>
            </a:r>
          </a:p>
          <a:p>
            <a:pPr lvl="0" algn="just"/>
            <a:r>
              <a:rPr lang="ru-RU" dirty="0" smtClean="0"/>
              <a:t>- Организовано </a:t>
            </a:r>
            <a:r>
              <a:rPr lang="ru-RU" dirty="0"/>
              <a:t>взаимодействие и сотрудничество с социальными партнерами </a:t>
            </a:r>
            <a:r>
              <a:rPr lang="ru-RU" dirty="0" smtClean="0"/>
              <a:t>по созданию социально-педагогических условий для формирование </a:t>
            </a:r>
            <a:r>
              <a:rPr lang="ru-RU" dirty="0" smtClean="0">
                <a:solidFill>
                  <a:prstClr val="black"/>
                </a:solidFill>
              </a:rPr>
              <a:t>духовно-нравственных ценностей личности ребенка</a:t>
            </a: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2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       </a:t>
            </a:r>
            <a:r>
              <a:rPr lang="ru-RU" dirty="0"/>
              <a:t>Этап: </a:t>
            </a:r>
            <a:r>
              <a:rPr lang="ru-RU" dirty="0" smtClean="0"/>
              <a:t>исполнительский 2020 - 2021 </a:t>
            </a:r>
            <a:r>
              <a:rPr lang="ru-RU" dirty="0" smtClean="0"/>
              <a:t>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dirty="0"/>
              <a:t>Разработать и реализовать дополнительную общеразвивающую  программу «Родничок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7" y="3536950"/>
            <a:ext cx="10684805" cy="3163888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Разработали дополнительную общеразвивающую программу «Родничок».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Областной конкурс «Кузбасс - малая Родина». Номинация «Развитие православной культуры в Кузбассе</a:t>
            </a:r>
            <a:r>
              <a:rPr lang="ru-RU" sz="1400" dirty="0" smtClean="0"/>
              <a:t>» (2020, 2021)</a:t>
            </a:r>
            <a:endParaRPr lang="ru-RU" sz="1400" dirty="0"/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Всероссийский конкурс «Старт инноваций». Направление: Конкурс методических </a:t>
            </a:r>
            <a:r>
              <a:rPr lang="ru-RU" sz="1400" dirty="0" smtClean="0"/>
              <a:t>разработок</a:t>
            </a:r>
            <a:r>
              <a:rPr lang="ru-RU" sz="1400" dirty="0"/>
              <a:t> </a:t>
            </a:r>
            <a:r>
              <a:rPr lang="ru-RU" sz="1400" dirty="0" smtClean="0"/>
              <a:t>(2021)</a:t>
            </a:r>
            <a:endParaRPr lang="ru-RU" sz="1400" dirty="0"/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Конкурс «Инновация в образовании» в номинации "Инновации в воспитании" в рамках Кузбасского образовательного </a:t>
            </a:r>
            <a:r>
              <a:rPr lang="ru-RU" sz="1400" dirty="0" smtClean="0"/>
              <a:t>форума (2021)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Всероссийский открытый публичный конкурс «Лучшие практики управления дошкольного образования» Номинация: инновационная деятельность (2021)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/>
                <a:ea typeface="Calibri"/>
              </a:rPr>
              <a:t>I </a:t>
            </a:r>
            <a:r>
              <a:rPr lang="ru-RU" sz="1400" b="1" dirty="0" smtClean="0">
                <a:latin typeface="Times New Roman"/>
                <a:ea typeface="Calibri"/>
              </a:rPr>
              <a:t>региональная </a:t>
            </a:r>
            <a:r>
              <a:rPr lang="ru-RU" sz="1400" b="1" dirty="0">
                <a:latin typeface="Times New Roman"/>
                <a:ea typeface="Calibri"/>
              </a:rPr>
              <a:t>ярмарке инноваций «Прорыв»</a:t>
            </a:r>
            <a:r>
              <a:rPr lang="ru-RU" sz="1400" dirty="0">
                <a:latin typeface="Times New Roman"/>
                <a:ea typeface="Calibri"/>
              </a:rPr>
              <a:t> (в рамках январской площадки </a:t>
            </a:r>
            <a:r>
              <a:rPr lang="ru-RU" sz="1400" dirty="0" err="1">
                <a:latin typeface="Times New Roman"/>
                <a:ea typeface="Calibri"/>
              </a:rPr>
              <a:t>КонференциАля</a:t>
            </a:r>
            <a:r>
              <a:rPr lang="ru-RU" sz="1400" dirty="0">
                <a:latin typeface="Times New Roman"/>
                <a:ea typeface="Calibri"/>
              </a:rPr>
              <a:t> «8К: Управляя изменениями</a:t>
            </a:r>
            <a:r>
              <a:rPr lang="ru-RU" sz="1400" dirty="0" smtClean="0">
                <a:latin typeface="Times New Roman"/>
                <a:ea typeface="Calibri"/>
              </a:rPr>
              <a:t>» (2022)</a:t>
            </a:r>
            <a:endParaRPr lang="ru-RU" sz="1400" dirty="0"/>
          </a:p>
          <a:p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Этап: исполнительский     </a:t>
            </a:r>
            <a:r>
              <a:rPr lang="ru-RU" dirty="0" smtClean="0"/>
              <a:t>2020 - </a:t>
            </a:r>
            <a:r>
              <a:rPr lang="ru-RU" dirty="0" smtClean="0"/>
              <a:t>2022 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96224" y="1609859"/>
            <a:ext cx="9043077" cy="1194301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Выявить уровень владения педагогами современными </a:t>
            </a:r>
            <a:r>
              <a:rPr lang="ru-RU" sz="2000" dirty="0" smtClean="0"/>
              <a:t>образовательными технологиями </a:t>
            </a:r>
            <a:r>
              <a:rPr lang="ru-RU" sz="2000" dirty="0"/>
              <a:t>и организовать внутрифирменное </a:t>
            </a:r>
            <a:r>
              <a:rPr lang="ru-RU" sz="2000" dirty="0" smtClean="0"/>
              <a:t>развитие на создание социально-педагогических условий для формирования </a:t>
            </a:r>
            <a:r>
              <a:rPr lang="ru-RU" sz="2000" dirty="0" smtClean="0">
                <a:solidFill>
                  <a:prstClr val="black"/>
                </a:solidFill>
              </a:rPr>
              <a:t>духовно-нравственных </a:t>
            </a:r>
            <a:r>
              <a:rPr lang="ru-RU" sz="2000" dirty="0">
                <a:solidFill>
                  <a:prstClr val="black"/>
                </a:solidFill>
              </a:rPr>
              <a:t>ценностей личности </a:t>
            </a:r>
            <a:r>
              <a:rPr lang="ru-RU" sz="2000" dirty="0" smtClean="0">
                <a:solidFill>
                  <a:prstClr val="black"/>
                </a:solidFill>
              </a:rPr>
              <a:t>ребенка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10937942" cy="281233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Консультация «Формирование представлений у дошкольников в детском саду о православных традициях</a:t>
            </a:r>
            <a:r>
              <a:rPr lang="ru-RU" sz="1400" dirty="0" smtClean="0"/>
              <a:t>» (2021) </a:t>
            </a:r>
            <a:endParaRPr lang="ru-RU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Семинар «Духовно-нравственное воспитание дошкольников посредством знакомства с русскими народными праздниками и православными </a:t>
            </a:r>
            <a:r>
              <a:rPr lang="ru-RU" sz="1400" dirty="0" smtClean="0"/>
              <a:t>традициями» (2020)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Семинар </a:t>
            </a:r>
            <a:r>
              <a:rPr lang="ru-RU" sz="1400" dirty="0" smtClean="0">
                <a:solidFill>
                  <a:prstClr val="black"/>
                </a:solidFill>
              </a:rPr>
              <a:t>«Значение семейных традиций в воспитании и развитии ребенка» (2021)</a:t>
            </a:r>
            <a:endParaRPr lang="ru-RU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Конкурс </a:t>
            </a:r>
            <a:r>
              <a:rPr lang="ru-RU" sz="1400" dirty="0"/>
              <a:t>«Лучшая методическая </a:t>
            </a:r>
            <a:r>
              <a:rPr lang="ru-RU" sz="1400" dirty="0" smtClean="0"/>
              <a:t>разработка»(2021)</a:t>
            </a:r>
            <a:endParaRPr lang="ru-RU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Участие в конференции «Инновации в образовании</a:t>
            </a:r>
            <a:r>
              <a:rPr lang="ru-RU" sz="1400" dirty="0" smtClean="0"/>
              <a:t>»(2021)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Всероссийский творческий конкурс «</a:t>
            </a:r>
            <a:r>
              <a:rPr lang="ru-RU" sz="1400" dirty="0" err="1" smtClean="0"/>
              <a:t>Конкурсинфо</a:t>
            </a:r>
            <a:r>
              <a:rPr lang="ru-RU" sz="1400" dirty="0" smtClean="0"/>
              <a:t>» (2021)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XVII</a:t>
            </a:r>
            <a:r>
              <a:rPr lang="ru-RU" sz="1400" dirty="0" smtClean="0"/>
              <a:t> Международный педагогический конкурс «В поисках результативности» (2021)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XIII</a:t>
            </a:r>
            <a:r>
              <a:rPr lang="ru-RU" sz="1400" dirty="0" smtClean="0">
                <a:solidFill>
                  <a:prstClr val="black"/>
                </a:solidFill>
              </a:rPr>
              <a:t> Всероссийский педагогический </a:t>
            </a:r>
            <a:r>
              <a:rPr lang="ru-RU" sz="1400" dirty="0">
                <a:solidFill>
                  <a:prstClr val="black"/>
                </a:solidFill>
              </a:rPr>
              <a:t>конкурс </a:t>
            </a:r>
            <a:r>
              <a:rPr lang="ru-RU" sz="1400" dirty="0" smtClean="0">
                <a:solidFill>
                  <a:prstClr val="black"/>
                </a:solidFill>
              </a:rPr>
              <a:t>«Педагогические инновации в образовании» </a:t>
            </a:r>
            <a:r>
              <a:rPr lang="ru-RU" sz="1400" dirty="0">
                <a:solidFill>
                  <a:prstClr val="black"/>
                </a:solidFill>
              </a:rPr>
              <a:t>(2021)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21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Этап: исполнительский     </a:t>
            </a:r>
            <a:r>
              <a:rPr lang="ru-RU" dirty="0" smtClean="0"/>
              <a:t>2020 - </a:t>
            </a:r>
            <a:r>
              <a:rPr lang="ru-RU" dirty="0" smtClean="0"/>
              <a:t>2022 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34308" y="1422400"/>
            <a:ext cx="9104994" cy="1219200"/>
          </a:xfrm>
        </p:spPr>
        <p:txBody>
          <a:bodyPr>
            <a:normAutofit fontScale="47500" lnSpcReduction="20000"/>
          </a:bodyPr>
          <a:lstStyle/>
          <a:p>
            <a:pPr lvl="0" algn="just"/>
            <a:r>
              <a:rPr lang="ru-RU" sz="5100" dirty="0">
                <a:ea typeface="Times New Roman"/>
              </a:rPr>
              <a:t>Разработать методические материалы по </a:t>
            </a:r>
            <a:r>
              <a:rPr lang="ru-RU" sz="5100" dirty="0" smtClean="0">
                <a:ea typeface="Times New Roman"/>
              </a:rPr>
              <a:t>созданию социально-педагогических условий для </a:t>
            </a:r>
            <a:r>
              <a:rPr lang="ru-RU" sz="5100" dirty="0" smtClean="0">
                <a:solidFill>
                  <a:prstClr val="black"/>
                </a:solidFill>
              </a:rPr>
              <a:t>формирования </a:t>
            </a:r>
            <a:r>
              <a:rPr lang="ru-RU" sz="5100" dirty="0">
                <a:solidFill>
                  <a:prstClr val="black"/>
                </a:solidFill>
              </a:rPr>
              <a:t>духовно-нравственных ценностей личности ребенка</a:t>
            </a:r>
          </a:p>
          <a:p>
            <a:pPr lvl="0"/>
            <a:endParaRPr lang="ru-RU" sz="51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7" y="3438659"/>
            <a:ext cx="11633402" cy="32621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500" b="1" dirty="0" smtClean="0"/>
              <a:t>Разработали  дополнительную образовательную программу «Родничок» и методические материалы. Опубликовали (</a:t>
            </a:r>
            <a:r>
              <a:rPr lang="ru-RU" sz="1500" b="1" dirty="0" err="1" smtClean="0"/>
              <a:t>КРИПКиПРО</a:t>
            </a:r>
            <a:r>
              <a:rPr lang="ru-RU" sz="1500" b="1" dirty="0" smtClean="0"/>
              <a:t>)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</a:rPr>
              <a:t> Специализированная выставка-ярмарка «Кузбасский образовательный форум». (2019-2022)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500" dirty="0" smtClean="0"/>
              <a:t>IX </a:t>
            </a:r>
            <a:r>
              <a:rPr lang="ru-RU" sz="1500" dirty="0"/>
              <a:t>межрегиональные ежегодные историко-краеведческие Чтения "Православное краеведение на земле Сибирской". </a:t>
            </a:r>
            <a:r>
              <a:rPr lang="ru-RU" sz="1500" dirty="0" smtClean="0"/>
              <a:t>(</a:t>
            </a:r>
            <a:r>
              <a:rPr lang="ru-RU" sz="1500" dirty="0" smtClean="0"/>
              <a:t>2020-2021) </a:t>
            </a:r>
            <a:endParaRPr lang="ru-RU" sz="15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500" dirty="0"/>
              <a:t>Публикация в электронном журнале СБОРНИК МАТЕРИАЛОВ IX межрегиональных ежегодных историко-краеведческих Чтений "Православное краеведение на земле </a:t>
            </a:r>
            <a:r>
              <a:rPr lang="ru-RU" sz="1500" dirty="0" smtClean="0"/>
              <a:t>Сибирской« (2020)</a:t>
            </a:r>
            <a:endParaRPr lang="ru-RU" sz="15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500" dirty="0"/>
              <a:t>Публикация в электронном журнале "Гуманитарные ведомости ТГПУ им. Л.Н. Толстого" № 4 (36) декабрь </a:t>
            </a:r>
            <a:r>
              <a:rPr lang="ru-RU" sz="1500" dirty="0" smtClean="0"/>
              <a:t>(2020)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500" dirty="0" smtClean="0"/>
              <a:t>Публикация во Всероссийском сетевом издании «Образовательные материалы» (2021)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500" dirty="0" smtClean="0"/>
              <a:t>Публикация мероприятий инновационной деятельности на сайте ДОУ в разделе «Инновации»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5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500" dirty="0"/>
          </a:p>
          <a:p>
            <a:pPr>
              <a:lnSpc>
                <a:spcPct val="100000"/>
              </a:lnSpc>
            </a:pPr>
            <a:endParaRPr lang="ru-RU" sz="2400" dirty="0"/>
          </a:p>
          <a:p>
            <a:pPr>
              <a:lnSpc>
                <a:spcPct val="100000"/>
              </a:lnSpc>
            </a:pPr>
            <a:endParaRPr lang="ru-RU" sz="2400" dirty="0"/>
          </a:p>
          <a:p>
            <a:pPr>
              <a:lnSpc>
                <a:spcPct val="100000"/>
              </a:lnSpc>
            </a:pPr>
            <a:endParaRPr lang="ru-RU" sz="2400" dirty="0"/>
          </a:p>
          <a:p>
            <a:pPr>
              <a:lnSpc>
                <a:spcPct val="10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5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Этап: исполнительский     </a:t>
            </a:r>
            <a:r>
              <a:rPr lang="ru-RU" dirty="0" smtClean="0"/>
              <a:t>2020 - </a:t>
            </a:r>
            <a:r>
              <a:rPr lang="ru-RU" dirty="0" smtClean="0"/>
              <a:t>2022 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1546285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</a:rPr>
              <a:t>Организовано </a:t>
            </a:r>
            <a:r>
              <a:rPr lang="ru-RU" sz="2400" dirty="0">
                <a:solidFill>
                  <a:prstClr val="black"/>
                </a:solidFill>
              </a:rPr>
              <a:t>взаимодействие и сотрудничество с социальными партнерами </a:t>
            </a:r>
            <a:r>
              <a:rPr lang="ru-RU" sz="2400" dirty="0" smtClean="0">
                <a:solidFill>
                  <a:prstClr val="black"/>
                </a:solidFill>
              </a:rPr>
              <a:t>по созданию социально-педагогических условий для формирования </a:t>
            </a:r>
            <a:r>
              <a:rPr lang="ru-RU" sz="2400" dirty="0">
                <a:solidFill>
                  <a:prstClr val="black"/>
                </a:solidFill>
              </a:rPr>
              <a:t>духовно-нравственных ценностей личности </a:t>
            </a:r>
            <a:r>
              <a:rPr lang="ru-RU" sz="2400" dirty="0" smtClean="0">
                <a:solidFill>
                  <a:prstClr val="black"/>
                </a:solidFill>
              </a:rPr>
              <a:t>ребенка в дистанционной форме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sz="2600" dirty="0">
                <a:solidFill>
                  <a:prstClr val="black"/>
                </a:solidFill>
              </a:rPr>
              <a:t>Возникли затруднения при организации взаимодействия и сотрудничества с  социальными </a:t>
            </a:r>
            <a:r>
              <a:rPr lang="ru-RU" sz="2600" dirty="0" smtClean="0">
                <a:solidFill>
                  <a:prstClr val="black"/>
                </a:solidFill>
              </a:rPr>
              <a:t>партнерами по </a:t>
            </a:r>
            <a:r>
              <a:rPr lang="ru-RU" sz="2600" dirty="0">
                <a:solidFill>
                  <a:prstClr val="black"/>
                </a:solidFill>
              </a:rPr>
              <a:t>формированию духовно-нравственных ценностей личности </a:t>
            </a:r>
            <a:r>
              <a:rPr lang="ru-RU" sz="2600" dirty="0" smtClean="0">
                <a:solidFill>
                  <a:prstClr val="black"/>
                </a:solidFill>
              </a:rPr>
              <a:t>ребенка на </a:t>
            </a:r>
            <a:r>
              <a:rPr lang="ru-RU" sz="2600" dirty="0">
                <a:solidFill>
                  <a:prstClr val="black"/>
                </a:solidFill>
              </a:rPr>
              <a:t>исполнительском этапе реализации проекта, так как </a:t>
            </a:r>
            <a:r>
              <a:rPr lang="ru-RU" sz="2600" dirty="0" smtClean="0">
                <a:solidFill>
                  <a:prstClr val="black"/>
                </a:solidFill>
              </a:rPr>
              <a:t>ДОУ </a:t>
            </a:r>
            <a:r>
              <a:rPr lang="ru-RU" sz="2600" dirty="0">
                <a:solidFill>
                  <a:prstClr val="black"/>
                </a:solidFill>
              </a:rPr>
              <a:t>работало в режиме повышенной готовности в условиях новой </a:t>
            </a:r>
            <a:r>
              <a:rPr lang="ru-RU" sz="2600" dirty="0" err="1" smtClean="0">
                <a:solidFill>
                  <a:prstClr val="black"/>
                </a:solidFill>
              </a:rPr>
              <a:t>коронавирусной</a:t>
            </a:r>
            <a:r>
              <a:rPr lang="ru-RU" sz="2600" dirty="0" smtClean="0">
                <a:solidFill>
                  <a:prstClr val="black"/>
                </a:solidFill>
              </a:rPr>
              <a:t> инфекции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е - крас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 - красны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расно - Сини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533</Words>
  <Application>Microsoft Office PowerPoint</Application>
  <PresentationFormat>Произвольный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Сине - красный</vt:lpstr>
      <vt:lpstr>Сине - красный (светлый)</vt:lpstr>
      <vt:lpstr>Красно - Синий (Светлый)</vt:lpstr>
      <vt:lpstr>Презентация PowerPoint</vt:lpstr>
      <vt:lpstr>Этап: аналитико-проектировочный 2019 - 2020 г.</vt:lpstr>
      <vt:lpstr>        Этап: исполнительский 2020 - 2021 г.</vt:lpstr>
      <vt:lpstr>Этап: исполнительский     2020 - 2022 г.</vt:lpstr>
      <vt:lpstr>Этап: исполнительский     2020 - 2022 г.</vt:lpstr>
      <vt:lpstr>Этап: исполнительский     2020 - 2022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Попов</dc:creator>
  <cp:lastModifiedBy>user</cp:lastModifiedBy>
  <cp:revision>72</cp:revision>
  <dcterms:created xsi:type="dcterms:W3CDTF">2020-11-16T02:28:04Z</dcterms:created>
  <dcterms:modified xsi:type="dcterms:W3CDTF">2022-09-01T02:12:09Z</dcterms:modified>
</cp:coreProperties>
</file>